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32"/>
  </p:notesMasterIdLst>
  <p:handoutMasterIdLst>
    <p:handoutMasterId r:id="rId33"/>
  </p:handoutMasterIdLst>
  <p:sldIdLst>
    <p:sldId id="301" r:id="rId5"/>
    <p:sldId id="312" r:id="rId6"/>
    <p:sldId id="299" r:id="rId7"/>
    <p:sldId id="300" r:id="rId8"/>
    <p:sldId id="267" r:id="rId9"/>
    <p:sldId id="281" r:id="rId10"/>
    <p:sldId id="266" r:id="rId11"/>
    <p:sldId id="283" r:id="rId12"/>
    <p:sldId id="296" r:id="rId13"/>
    <p:sldId id="302" r:id="rId14"/>
    <p:sldId id="261" r:id="rId15"/>
    <p:sldId id="280" r:id="rId16"/>
    <p:sldId id="282" r:id="rId17"/>
    <p:sldId id="306" r:id="rId18"/>
    <p:sldId id="308" r:id="rId19"/>
    <p:sldId id="304" r:id="rId20"/>
    <p:sldId id="303" r:id="rId21"/>
    <p:sldId id="305" r:id="rId22"/>
    <p:sldId id="295" r:id="rId23"/>
    <p:sldId id="288" r:id="rId24"/>
    <p:sldId id="290" r:id="rId25"/>
    <p:sldId id="309" r:id="rId26"/>
    <p:sldId id="297" r:id="rId27"/>
    <p:sldId id="298" r:id="rId28"/>
    <p:sldId id="294" r:id="rId29"/>
    <p:sldId id="311" r:id="rId30"/>
    <p:sldId id="310" r:id="rId3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469" autoAdjust="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9BDFF2E-8A28-4C8D-BE19-F30F4C875988}" type="datetimeFigureOut">
              <a:rPr lang="en-US" smtClean="0"/>
              <a:t>10/17/2016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58454C6-FD33-489F-ABB2-5193171B7E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0160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7E86BF-8D49-44B8-A53F-46A80104E16A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3FAE17-D699-4834-A592-77C1C6B2B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142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3FAE17-D699-4834-A592-77C1C6B2BA0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142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99E883F-D1C2-4A7E-BB25-C798EF250CDD}" type="datetimeFigureOut">
              <a:rPr lang="en-CA" smtClean="0">
                <a:solidFill>
                  <a:srgbClr val="666666"/>
                </a:solidFill>
              </a:rPr>
              <a:pPr/>
              <a:t>17/10/2016</a:t>
            </a:fld>
            <a:endParaRPr lang="en-CA" dirty="0">
              <a:solidFill>
                <a:srgbClr val="666666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CA" dirty="0">
              <a:solidFill>
                <a:srgbClr val="666666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D863F26-2EB7-4274-B53A-3375A3E2B66B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108483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E883F-D1C2-4A7E-BB25-C798EF250CDD}" type="datetimeFigureOut">
              <a:rPr lang="en-CA" smtClean="0">
                <a:solidFill>
                  <a:srgbClr val="666666"/>
                </a:solidFill>
              </a:rPr>
              <a:pPr/>
              <a:t>17/10/2016</a:t>
            </a:fld>
            <a:endParaRPr lang="en-CA" dirty="0">
              <a:solidFill>
                <a:srgbClr val="6666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>
              <a:solidFill>
                <a:srgbClr val="6666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63F26-2EB7-4274-B53A-3375A3E2B66B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7895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E883F-D1C2-4A7E-BB25-C798EF250CDD}" type="datetimeFigureOut">
              <a:rPr lang="en-CA" smtClean="0">
                <a:solidFill>
                  <a:srgbClr val="666666"/>
                </a:solidFill>
              </a:rPr>
              <a:pPr/>
              <a:t>17/10/2016</a:t>
            </a:fld>
            <a:endParaRPr lang="en-CA" dirty="0">
              <a:solidFill>
                <a:srgbClr val="66666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>
              <a:solidFill>
                <a:srgbClr val="6666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63F26-2EB7-4274-B53A-3375A3E2B66B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54426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99E883F-D1C2-4A7E-BB25-C798EF250CDD}" type="datetimeFigureOut">
              <a:rPr lang="en-CA" smtClean="0">
                <a:solidFill>
                  <a:srgbClr val="666666"/>
                </a:solidFill>
              </a:rPr>
              <a:pPr/>
              <a:t>17/10/2016</a:t>
            </a:fld>
            <a:endParaRPr lang="en-CA" dirty="0">
              <a:solidFill>
                <a:srgbClr val="66666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D863F26-2EB7-4274-B53A-3375A3E2B66B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CA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12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99E883F-D1C2-4A7E-BB25-C798EF250CDD}" type="datetimeFigureOut">
              <a:rPr lang="en-CA" smtClean="0">
                <a:solidFill>
                  <a:srgbClr val="D2D2D2"/>
                </a:solidFill>
              </a:rPr>
              <a:pPr/>
              <a:t>17/10/2016</a:t>
            </a:fld>
            <a:endParaRPr lang="en-CA" dirty="0">
              <a:solidFill>
                <a:srgbClr val="D2D2D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CA" dirty="0">
              <a:solidFill>
                <a:srgbClr val="D2D2D2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D863F26-2EB7-4274-B53A-3375A3E2B66B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19047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E883F-D1C2-4A7E-BB25-C798EF250CDD}" type="datetimeFigureOut">
              <a:rPr lang="en-CA" smtClean="0">
                <a:solidFill>
                  <a:srgbClr val="666666"/>
                </a:solidFill>
              </a:rPr>
              <a:pPr/>
              <a:t>17/10/2016</a:t>
            </a:fld>
            <a:endParaRPr lang="en-CA" dirty="0">
              <a:solidFill>
                <a:srgbClr val="66666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>
              <a:solidFill>
                <a:srgbClr val="66666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63F26-2EB7-4274-B53A-3375A3E2B66B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80955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E883F-D1C2-4A7E-BB25-C798EF250CDD}" type="datetimeFigureOut">
              <a:rPr lang="en-CA" smtClean="0">
                <a:solidFill>
                  <a:srgbClr val="666666"/>
                </a:solidFill>
              </a:rPr>
              <a:pPr/>
              <a:t>17/10/2016</a:t>
            </a:fld>
            <a:endParaRPr lang="en-CA" dirty="0">
              <a:solidFill>
                <a:srgbClr val="666666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>
              <a:solidFill>
                <a:srgbClr val="66666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63F26-2EB7-4274-B53A-3375A3E2B66B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63370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99E883F-D1C2-4A7E-BB25-C798EF250CDD}" type="datetimeFigureOut">
              <a:rPr lang="en-CA" smtClean="0">
                <a:solidFill>
                  <a:srgbClr val="666666"/>
                </a:solidFill>
              </a:rPr>
              <a:pPr/>
              <a:t>17/10/2016</a:t>
            </a:fld>
            <a:endParaRPr lang="en-CA" dirty="0">
              <a:solidFill>
                <a:srgbClr val="66666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D863F26-2EB7-4274-B53A-3375A3E2B66B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CA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231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E883F-D1C2-4A7E-BB25-C798EF250CDD}" type="datetimeFigureOut">
              <a:rPr lang="en-CA" smtClean="0">
                <a:solidFill>
                  <a:srgbClr val="666666"/>
                </a:solidFill>
              </a:rPr>
              <a:pPr/>
              <a:t>17/10/2016</a:t>
            </a:fld>
            <a:endParaRPr lang="en-CA" dirty="0">
              <a:solidFill>
                <a:srgbClr val="66666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>
              <a:solidFill>
                <a:srgbClr val="66666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63F26-2EB7-4274-B53A-3375A3E2B66B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28688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99E883F-D1C2-4A7E-BB25-C798EF250CDD}" type="datetimeFigureOut">
              <a:rPr lang="en-CA" smtClean="0">
                <a:solidFill>
                  <a:srgbClr val="666666"/>
                </a:solidFill>
              </a:rPr>
              <a:pPr/>
              <a:t>17/10/2016</a:t>
            </a:fld>
            <a:endParaRPr lang="en-CA" dirty="0">
              <a:solidFill>
                <a:srgbClr val="666666"/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D863F26-2EB7-4274-B53A-3375A3E2B66B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CA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6819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99E883F-D1C2-4A7E-BB25-C798EF250CDD}" type="datetimeFigureOut">
              <a:rPr lang="en-CA" smtClean="0">
                <a:solidFill>
                  <a:srgbClr val="666666"/>
                </a:solidFill>
              </a:rPr>
              <a:pPr/>
              <a:t>17/10/2016</a:t>
            </a:fld>
            <a:endParaRPr lang="en-CA" dirty="0">
              <a:solidFill>
                <a:srgbClr val="666666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D863F26-2EB7-4274-B53A-3375A3E2B66B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CA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758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99E883F-D1C2-4A7E-BB25-C798EF250CDD}" type="datetimeFigureOut">
              <a:rPr lang="en-CA" smtClean="0">
                <a:solidFill>
                  <a:srgbClr val="666666"/>
                </a:solidFill>
              </a:rPr>
              <a:pPr/>
              <a:t>17/10/2016</a:t>
            </a:fld>
            <a:endParaRPr lang="en-CA" dirty="0">
              <a:solidFill>
                <a:srgbClr val="66666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CA" dirty="0">
              <a:solidFill>
                <a:srgbClr val="666666"/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D863F26-2EB7-4274-B53A-3375A3E2B66B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3689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2YHB8AWnjwc" TargetMode="External"/><Relationship Id="rId2" Type="http://schemas.openxmlformats.org/officeDocument/2006/relationships/hyperlink" Target="https://www.youtube.com/watch?v=nylM8OUKUC0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bJw3s85EcxM" TargetMode="External"/><Relationship Id="rId2" Type="http://schemas.openxmlformats.org/officeDocument/2006/relationships/hyperlink" Target="https://www.youtube.com/watch?v=wjnqSmmZ05I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CnOJgDW0gPI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48021" y="3068960"/>
            <a:ext cx="55446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CA" sz="4000" dirty="0">
              <a:solidFill>
                <a:schemeClr val="bg1"/>
              </a:solidFill>
              <a:latin typeface="GungsuhChe" pitchFamily="49" charset="-127"/>
              <a:ea typeface="GungsuhChe" pitchFamily="49" charset="-127"/>
            </a:endParaRPr>
          </a:p>
          <a:p>
            <a:pPr algn="ctr"/>
            <a:endParaRPr lang="en-CA" sz="4000" dirty="0">
              <a:solidFill>
                <a:schemeClr val="bg1"/>
              </a:solidFill>
              <a:latin typeface="GungsuhChe" pitchFamily="49" charset="-127"/>
              <a:ea typeface="GungsuhChe" pitchFamily="49" charset="-127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Gender Fluidity, Sex, Gender and Orientation</a:t>
            </a:r>
            <a:br>
              <a:rPr lang="en-US" dirty="0" smtClean="0"/>
            </a:br>
            <a:r>
              <a:rPr lang="en-US" dirty="0" smtClean="0"/>
              <a:t>A new age of acceptance and tolerance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 descr="Screen Shot 2016-10-16 at 6.51.5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210235"/>
            <a:ext cx="4635500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13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419600"/>
            <a:ext cx="7696200" cy="1524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Gay behaviors observed in 1,500 animal species!</a:t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200" dirty="0" smtClean="0">
                <a:solidFill>
                  <a:schemeClr val="tx1"/>
                </a:solidFill>
              </a:rPr>
              <a:t>Gender Changing Fish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800" dirty="0">
                <a:solidFill>
                  <a:schemeClr val="accent1">
                    <a:lumMod val="75000"/>
                  </a:schemeClr>
                </a:solidFill>
                <a:hlinkClick r:id="rId2"/>
              </a:rPr>
              <a:t>https://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hlinkClick r:id="rId2"/>
              </a:rPr>
              <a:t>www.youtube.com/watch?v=nylM8OUKUC0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18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800" b="1" dirty="0" err="1" smtClean="0">
                <a:solidFill>
                  <a:schemeClr val="accent1">
                    <a:lumMod val="75000"/>
                  </a:schemeClr>
                </a:solidFill>
              </a:rPr>
              <a:t>Clow</a:t>
            </a:r>
            <a:r>
              <a:rPr lang="en-US" sz="1800" b="1" dirty="0">
                <a:solidFill>
                  <a:schemeClr val="accent1">
                    <a:lumMod val="75000"/>
                  </a:schemeClr>
                </a:solidFill>
              </a:rPr>
              <a:t> Fish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18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800" dirty="0">
                <a:solidFill>
                  <a:schemeClr val="accent1">
                    <a:lumMod val="75000"/>
                  </a:schemeClr>
                </a:solidFill>
                <a:hlinkClick r:id="rId3"/>
              </a:rPr>
              <a:t>https://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hlinkClick r:id="rId3"/>
              </a:rPr>
              <a:t>www.youtube.com/watch?v=2YHB8AWnjwc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18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18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18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dirty="0">
                <a:solidFill>
                  <a:schemeClr val="accent1">
                    <a:lumMod val="75000"/>
                  </a:schemeClr>
                </a:solidFill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22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</a:rPr>
              <a:t>GENDER IDENTITY IS </a:t>
            </a:r>
            <a:r>
              <a:rPr lang="en-US" b="1" dirty="0" smtClean="0">
                <a:solidFill>
                  <a:schemeClr val="accent5"/>
                </a:solidFill>
              </a:rPr>
              <a:t>NOT</a:t>
            </a:r>
            <a:r>
              <a:rPr lang="en-US" dirty="0" smtClean="0">
                <a:solidFill>
                  <a:schemeClr val="accent5"/>
                </a:solidFill>
              </a:rPr>
              <a:t> THE SAME AS SEXUAL ORIENTATION:</a:t>
            </a:r>
            <a:endParaRPr lang="en-US" u="sng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752600"/>
            <a:ext cx="7086600" cy="472135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600" b="1" dirty="0" smtClean="0">
                <a:solidFill>
                  <a:schemeClr val="accent5"/>
                </a:solidFill>
              </a:rPr>
              <a:t>Sexual orientation </a:t>
            </a:r>
            <a:r>
              <a:rPr lang="en-US" sz="2600" dirty="0" smtClean="0">
                <a:solidFill>
                  <a:schemeClr val="accent5"/>
                </a:solidFill>
              </a:rPr>
              <a:t>is determined by a pattern of romantic, sexual, and emotional attractions felt by an individual toward members of the same sex, the opposite sex, or all sexes.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chemeClr val="accent5"/>
                </a:solidFill>
              </a:rPr>
              <a:t>Who do you love?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chemeClr val="accent5"/>
                </a:solidFill>
              </a:rPr>
              <a:t>Who are you attracted to?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chemeClr val="accent5"/>
                </a:solidFill>
              </a:rPr>
              <a:t>Who do you care for?</a:t>
            </a:r>
          </a:p>
        </p:txBody>
      </p:sp>
    </p:spTree>
    <p:extLst>
      <p:ext uri="{BB962C8B-B14F-4D97-AF65-F5344CB8AC3E}">
        <p14:creationId xmlns:p14="http://schemas.microsoft.com/office/powerpoint/2010/main" val="339663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</a:rPr>
              <a:t>GENDER ROLE: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219200" y="1600200"/>
            <a:ext cx="6705600" cy="46482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accent5"/>
                </a:solidFill>
              </a:rPr>
              <a:t>The roles that men and women adopt.</a:t>
            </a:r>
          </a:p>
          <a:p>
            <a:pPr>
              <a:lnSpc>
                <a:spcPct val="150000"/>
              </a:lnSpc>
            </a:pPr>
            <a:endParaRPr lang="en-US" dirty="0">
              <a:solidFill>
                <a:schemeClr val="accent5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accent5"/>
                </a:solidFill>
              </a:rPr>
              <a:t>It is a collection of attitudes and behaviors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accent5"/>
                </a:solidFill>
              </a:rPr>
              <a:t>that are considered normal and appropriate in a specific culture for a particular sex.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i="1" dirty="0" smtClean="0">
                <a:solidFill>
                  <a:schemeClr val="accent5"/>
                </a:solidFill>
              </a:rPr>
              <a:t>Ex.  I am a “house husband” and I do things women have typically done.  Sometimes I wear a dress while doing them.  I am male and I am married to a woman</a:t>
            </a:r>
            <a:endParaRPr lang="en-US" i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1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</a:rPr>
              <a:t>TYPES OF GENDER IDENTITY:</a:t>
            </a:r>
            <a:endParaRPr lang="en-US" u="sng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24000"/>
            <a:ext cx="7467600" cy="5181600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>
                <a:solidFill>
                  <a:schemeClr val="accent5"/>
                </a:solidFill>
              </a:rPr>
              <a:t>Maleness/Masculine</a:t>
            </a:r>
          </a:p>
          <a:p>
            <a:endParaRPr lang="en-US" b="1" dirty="0" smtClean="0">
              <a:solidFill>
                <a:schemeClr val="accent5"/>
              </a:solidFill>
            </a:endParaRPr>
          </a:p>
          <a:p>
            <a:r>
              <a:rPr lang="en-US" b="1" dirty="0" smtClean="0">
                <a:solidFill>
                  <a:schemeClr val="accent5"/>
                </a:solidFill>
              </a:rPr>
              <a:t>Femaleness/Feminine</a:t>
            </a:r>
          </a:p>
          <a:p>
            <a:endParaRPr lang="en-US" b="1" dirty="0" smtClean="0">
              <a:solidFill>
                <a:schemeClr val="accent5"/>
              </a:solidFill>
            </a:endParaRPr>
          </a:p>
          <a:p>
            <a:r>
              <a:rPr lang="en-US" b="1" dirty="0" smtClean="0">
                <a:solidFill>
                  <a:schemeClr val="accent5"/>
                </a:solidFill>
              </a:rPr>
              <a:t>Two-Spirited-</a:t>
            </a:r>
            <a:r>
              <a:rPr lang="en-US" dirty="0" smtClean="0">
                <a:solidFill>
                  <a:schemeClr val="accent5"/>
                </a:solidFill>
              </a:rPr>
              <a:t> an Aboriginal term for an individual who 	possesses both male and female spirits, and is thus 	neither male nor female</a:t>
            </a:r>
            <a:endParaRPr lang="en-US" b="1" dirty="0" smtClean="0">
              <a:solidFill>
                <a:schemeClr val="accent5"/>
              </a:solidFill>
            </a:endParaRPr>
          </a:p>
          <a:p>
            <a:endParaRPr lang="en-US" b="1" dirty="0" smtClean="0">
              <a:solidFill>
                <a:schemeClr val="accent5"/>
              </a:solidFill>
            </a:endParaRPr>
          </a:p>
          <a:p>
            <a:r>
              <a:rPr lang="en-US" b="1" dirty="0" smtClean="0">
                <a:solidFill>
                  <a:schemeClr val="accent5"/>
                </a:solidFill>
              </a:rPr>
              <a:t>Transgendered-</a:t>
            </a:r>
            <a:r>
              <a:rPr lang="en-US" dirty="0" smtClean="0">
                <a:solidFill>
                  <a:schemeClr val="accent5"/>
                </a:solidFill>
              </a:rPr>
              <a:t> a person who challenges strict gender 	norms (may be transsexual, biologically </a:t>
            </a:r>
            <a:r>
              <a:rPr lang="en-US" dirty="0" err="1" smtClean="0">
                <a:solidFill>
                  <a:schemeClr val="accent5"/>
                </a:solidFill>
              </a:rPr>
              <a:t>Intersexed</a:t>
            </a:r>
            <a:r>
              <a:rPr lang="en-US" dirty="0" smtClean="0">
                <a:solidFill>
                  <a:schemeClr val="accent5"/>
                </a:solidFill>
              </a:rPr>
              <a:t>, etc.)</a:t>
            </a:r>
            <a:endParaRPr lang="en-US" b="1" dirty="0" smtClean="0">
              <a:solidFill>
                <a:schemeClr val="accent5"/>
              </a:solidFill>
            </a:endParaRPr>
          </a:p>
          <a:p>
            <a:endParaRPr lang="en-US" b="1" dirty="0" smtClean="0">
              <a:solidFill>
                <a:schemeClr val="accent5"/>
              </a:solidFill>
            </a:endParaRPr>
          </a:p>
          <a:p>
            <a:r>
              <a:rPr lang="en-US" b="1" dirty="0" smtClean="0">
                <a:solidFill>
                  <a:schemeClr val="accent5"/>
                </a:solidFill>
              </a:rPr>
              <a:t>Third Gender-</a:t>
            </a:r>
            <a:r>
              <a:rPr lang="en-US" dirty="0" smtClean="0">
                <a:solidFill>
                  <a:schemeClr val="accent5"/>
                </a:solidFill>
              </a:rPr>
              <a:t>  individuals who are categorized as neither 	male nor female (by their own will or social consensus); 	term also used in societies who recognize more than two 	genders.</a:t>
            </a:r>
            <a:endParaRPr lang="en-US" b="1" dirty="0" smtClean="0">
              <a:solidFill>
                <a:schemeClr val="accent5"/>
              </a:solidFill>
            </a:endParaRPr>
          </a:p>
          <a:p>
            <a:endParaRPr lang="en-US" b="1" dirty="0" smtClean="0">
              <a:solidFill>
                <a:schemeClr val="accent5"/>
              </a:solidFill>
            </a:endParaRPr>
          </a:p>
          <a:p>
            <a:r>
              <a:rPr lang="en-US" b="1" dirty="0" smtClean="0">
                <a:solidFill>
                  <a:schemeClr val="accent5"/>
                </a:solidFill>
              </a:rPr>
              <a:t>Androgyny- </a:t>
            </a:r>
            <a:r>
              <a:rPr lang="en-US" dirty="0" smtClean="0">
                <a:solidFill>
                  <a:schemeClr val="accent5"/>
                </a:solidFill>
              </a:rPr>
              <a:t>a term that refers to a combination of masculine 	and feminine characteristics </a:t>
            </a:r>
            <a:endParaRPr lang="en-US" b="1" dirty="0" smtClean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56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304800"/>
            <a:ext cx="4267200" cy="68580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Arial Rounded MT Bold" panose="020F0704030504030204" pitchFamily="34" charset="0"/>
              </a:rPr>
              <a:t>David Bowie</a:t>
            </a:r>
            <a:endParaRPr lang="en-US" sz="3600" dirty="0">
              <a:latin typeface="Arial Rounded MT Bold" panose="020F0704030504030204" pitchFamily="34" charset="0"/>
            </a:endParaRPr>
          </a:p>
        </p:txBody>
      </p:sp>
      <p:pic>
        <p:nvPicPr>
          <p:cNvPr id="6146" name="Picture 2" descr="http://www.hisstylecloset.com/wp-content/uploads/2016/01/Bowie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965974"/>
            <a:ext cx="5562600" cy="588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103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thatericalper.com/wp-content/uploads/2015/04/mick-david-bowie-ziggy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63" b="12963"/>
          <a:stretch>
            <a:fillRect/>
          </a:stretch>
        </p:blipFill>
        <p:spPr bwMode="auto">
          <a:xfrm>
            <a:off x="0" y="0"/>
            <a:ext cx="84582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740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d236bkdxj385sg.cloudfront.net/wp-content/uploads/2013/08/Prince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" r="5000"/>
          <a:stretch>
            <a:fillRect/>
          </a:stretch>
        </p:blipFill>
        <p:spPr bwMode="auto">
          <a:xfrm>
            <a:off x="-7434" y="990600"/>
            <a:ext cx="61722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>
          <a:xfrm>
            <a:off x="1295400" y="274319"/>
            <a:ext cx="3733800" cy="1021081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>
                <a:latin typeface="Arial Rounded MT Bold" panose="020F0704030504030204" pitchFamily="34" charset="0"/>
              </a:rPr>
              <a:t>Prince</a:t>
            </a:r>
            <a:endParaRPr lang="en-US" sz="44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0138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381000"/>
            <a:ext cx="4724400" cy="685800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Annie Lenox</a:t>
            </a:r>
            <a:endParaRPr lang="en-US" sz="2800" dirty="0"/>
          </a:p>
        </p:txBody>
      </p:sp>
      <p:pic>
        <p:nvPicPr>
          <p:cNvPr id="3074" name="Picture 2" descr="http://www.rankopedia.com/CandidatePix/120066.gif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62" b="5962"/>
          <a:stretch>
            <a:fillRect/>
          </a:stretch>
        </p:blipFill>
        <p:spPr bwMode="auto">
          <a:xfrm>
            <a:off x="13010" y="914400"/>
            <a:ext cx="6172200" cy="586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1630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81000"/>
            <a:ext cx="4724400" cy="76200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Arial Rounded MT Bold" panose="020F0704030504030204" pitchFamily="34" charset="0"/>
              </a:rPr>
              <a:t>Kristen Stewart</a:t>
            </a:r>
            <a:endParaRPr lang="en-US" sz="3600" dirty="0">
              <a:latin typeface="Arial Rounded MT Bold" panose="020F0704030504030204" pitchFamily="34" charset="0"/>
            </a:endParaRPr>
          </a:p>
        </p:txBody>
      </p:sp>
      <p:pic>
        <p:nvPicPr>
          <p:cNvPr id="5124" name="Picture 4" descr="http://www.instyle.co.uk/s3/files/styles/article_landscape_600_wide/s3/15/04/kristen-stewart-eyewear-3.jpg?itok=IqSH_cd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90600"/>
            <a:ext cx="58674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221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</a:rPr>
              <a:t>SOCIETIES WHO RECOGNIZE MORE THAN 2 GENDERS?</a:t>
            </a:r>
            <a:endParaRPr lang="en-US" u="sng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24000"/>
            <a:ext cx="7543800" cy="51816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5"/>
                </a:solidFill>
              </a:rPr>
              <a:t>North American First Nations Culture- </a:t>
            </a:r>
            <a:r>
              <a:rPr lang="en-US" dirty="0" smtClean="0">
                <a:solidFill>
                  <a:schemeClr val="accent5"/>
                </a:solidFill>
              </a:rPr>
              <a:t>“Two-	Spirited” (translation of indigenous terms 	denote “one who is transformed” or “one who 	changes”</a:t>
            </a:r>
          </a:p>
          <a:p>
            <a:pPr marL="0" indent="0">
              <a:buNone/>
            </a:pPr>
            <a:endParaRPr lang="en-US" dirty="0" smtClean="0">
              <a:solidFill>
                <a:schemeClr val="accent5"/>
              </a:solidFill>
            </a:endParaRPr>
          </a:p>
          <a:p>
            <a:r>
              <a:rPr lang="en-US" b="1" dirty="0" smtClean="0">
                <a:solidFill>
                  <a:schemeClr val="accent5"/>
                </a:solidFill>
              </a:rPr>
              <a:t>South Asian Culture- </a:t>
            </a:r>
            <a:r>
              <a:rPr lang="en-US" dirty="0" smtClean="0">
                <a:solidFill>
                  <a:schemeClr val="accent5"/>
                </a:solidFill>
              </a:rPr>
              <a:t>“</a:t>
            </a:r>
            <a:r>
              <a:rPr lang="en-US" dirty="0" err="1" smtClean="0">
                <a:solidFill>
                  <a:schemeClr val="accent5"/>
                </a:solidFill>
              </a:rPr>
              <a:t>Hijras</a:t>
            </a:r>
            <a:r>
              <a:rPr lang="en-US" dirty="0" smtClean="0">
                <a:solidFill>
                  <a:schemeClr val="accent5"/>
                </a:solidFill>
              </a:rPr>
              <a:t>” (physiological 	males with feminine gender identity, roles)</a:t>
            </a:r>
          </a:p>
          <a:p>
            <a:pPr marL="0" indent="0">
              <a:buNone/>
            </a:pPr>
            <a:endParaRPr lang="en-US" dirty="0" smtClean="0">
              <a:solidFill>
                <a:schemeClr val="accent5"/>
              </a:solidFill>
            </a:endParaRPr>
          </a:p>
          <a:p>
            <a:r>
              <a:rPr lang="en-US" b="1" dirty="0" smtClean="0">
                <a:solidFill>
                  <a:schemeClr val="accent5"/>
                </a:solidFill>
              </a:rPr>
              <a:t>Hawaiian/Polynesian Culture- </a:t>
            </a:r>
            <a:r>
              <a:rPr lang="en-US" dirty="0" smtClean="0">
                <a:solidFill>
                  <a:schemeClr val="accent5"/>
                </a:solidFill>
              </a:rPr>
              <a:t>“</a:t>
            </a:r>
            <a:r>
              <a:rPr lang="en-US" dirty="0" err="1" smtClean="0">
                <a:solidFill>
                  <a:schemeClr val="accent5"/>
                </a:solidFill>
              </a:rPr>
              <a:t>Mahu</a:t>
            </a:r>
            <a:r>
              <a:rPr lang="en-US" dirty="0" smtClean="0">
                <a:solidFill>
                  <a:schemeClr val="accent5"/>
                </a:solidFill>
              </a:rPr>
              <a:t>” 	(biological male who takes on work and dress 	of a woman)</a:t>
            </a:r>
          </a:p>
          <a:p>
            <a:pPr marL="0" indent="0">
              <a:buNone/>
            </a:pPr>
            <a:endParaRPr lang="en-US" b="1" dirty="0" smtClean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12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955390" y="1734346"/>
            <a:ext cx="519801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8" name="Picture 7" descr="Screen Shot 2016-10-16 at 7.17.2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1524000"/>
            <a:ext cx="4978400" cy="497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374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5"/>
                </a:solidFill>
              </a:rPr>
              <a:t>LGBT, LGBTQ, LGBTTQQI2S</a:t>
            </a:r>
            <a:endParaRPr lang="en-US" b="1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752600"/>
            <a:ext cx="7086600" cy="4721352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accent5"/>
                </a:solidFill>
              </a:rPr>
              <a:t>L= Lesbian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accent5"/>
                </a:solidFill>
              </a:rPr>
              <a:t>G= Gay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accent5"/>
                </a:solidFill>
              </a:rPr>
              <a:t>B= Bisexual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accent5"/>
                </a:solidFill>
              </a:rPr>
              <a:t>T= Transgendered or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accent5"/>
                </a:solidFill>
              </a:rPr>
              <a:t>T= Transsexual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accent5"/>
                </a:solidFill>
              </a:rPr>
              <a:t>Q= Queer or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accent5"/>
                </a:solidFill>
              </a:rPr>
              <a:t>Q= Questioning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accent5"/>
                </a:solidFill>
              </a:rPr>
              <a:t> I= Intersex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accent5"/>
                </a:solidFill>
              </a:rPr>
              <a:t>2S= Two Spirited</a:t>
            </a:r>
          </a:p>
        </p:txBody>
      </p:sp>
      <p:pic>
        <p:nvPicPr>
          <p:cNvPr id="4100" name="Picture 4" descr="http://rlv.zcache.com/diversity_lgbt_poster-p228889244265411927t5wm_4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713078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845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</a:rPr>
              <a:t>TYPES OF DISCRIMINATION:</a:t>
            </a:r>
            <a:br>
              <a:rPr lang="en-US" dirty="0" smtClean="0">
                <a:solidFill>
                  <a:schemeClr val="accent5"/>
                </a:solidFill>
              </a:rPr>
            </a:br>
            <a:r>
              <a:rPr lang="en-US" u="sng" dirty="0" smtClean="0">
                <a:solidFill>
                  <a:schemeClr val="accent5"/>
                </a:solidFill>
              </a:rPr>
              <a:t>HOMOPHOBIA</a:t>
            </a:r>
            <a:r>
              <a:rPr lang="en-US" dirty="0" smtClean="0">
                <a:solidFill>
                  <a:schemeClr val="accent5"/>
                </a:solidFill>
              </a:rPr>
              <a:t>-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981200" y="1752600"/>
            <a:ext cx="5943600" cy="472135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accent5"/>
                </a:solidFill>
              </a:rPr>
              <a:t>Making generalizations (stereotyping) and/or treating a person or a group unfairly (discrimination) who are thought of as gay/lesbian or bisexual. Also, it is an irrational fear, hatred or repulsion of this group.</a:t>
            </a:r>
          </a:p>
        </p:txBody>
      </p:sp>
    </p:spTree>
    <p:extLst>
      <p:ext uri="{BB962C8B-B14F-4D97-AF65-F5344CB8AC3E}">
        <p14:creationId xmlns:p14="http://schemas.microsoft.com/office/powerpoint/2010/main" val="2879995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www.thewrap.com/wp-content/uploads/2015/04/BRUCE-CAITLYN-JENNER-SPLIT-6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286000"/>
            <a:ext cx="5886450" cy="3924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543800" cy="1143000"/>
          </a:xfrm>
        </p:spPr>
        <p:txBody>
          <a:bodyPr/>
          <a:lstStyle/>
          <a:p>
            <a:pPr algn="ctr"/>
            <a:r>
              <a:rPr lang="en-US" dirty="0" smtClean="0"/>
              <a:t>Transgender vs. </a:t>
            </a:r>
            <a:r>
              <a:rPr lang="en-US" dirty="0" err="1" smtClean="0"/>
              <a:t>Transexual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304800" y="1524000"/>
            <a:ext cx="2133600" cy="658368"/>
          </a:xfrm>
        </p:spPr>
        <p:txBody>
          <a:bodyPr/>
          <a:lstStyle/>
          <a:p>
            <a:r>
              <a:rPr lang="en-US" dirty="0" smtClean="0"/>
              <a:t>Bruce Jenner</a:t>
            </a:r>
            <a:endParaRPr lang="en-US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5029200" y="1555149"/>
            <a:ext cx="2514600" cy="658368"/>
          </a:xfrm>
        </p:spPr>
        <p:txBody>
          <a:bodyPr/>
          <a:lstStyle/>
          <a:p>
            <a:r>
              <a:rPr lang="en-US" dirty="0" err="1" smtClean="0"/>
              <a:t>CaitlinJenner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619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90670"/>
            <a:ext cx="7543800" cy="685800"/>
          </a:xfrm>
        </p:spPr>
        <p:txBody>
          <a:bodyPr/>
          <a:lstStyle/>
          <a:p>
            <a:pPr algn="ctr"/>
            <a:r>
              <a:rPr lang="en-US" dirty="0" smtClean="0"/>
              <a:t>Transgender vs. </a:t>
            </a:r>
            <a:r>
              <a:rPr lang="en-US" dirty="0" err="1" smtClean="0"/>
              <a:t>Transexual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4724400" y="3657600"/>
            <a:ext cx="3657600" cy="2042028"/>
          </a:xfrm>
        </p:spPr>
        <p:txBody>
          <a:bodyPr/>
          <a:lstStyle/>
          <a:p>
            <a:r>
              <a:rPr lang="en-US" dirty="0" err="1" smtClean="0"/>
              <a:t>Transexual</a:t>
            </a:r>
            <a:r>
              <a:rPr lang="en-US" dirty="0" smtClean="0"/>
              <a:t>:</a:t>
            </a:r>
          </a:p>
          <a:p>
            <a:r>
              <a:rPr lang="en-US" dirty="0" smtClean="0"/>
              <a:t>A person who uses hormones or surgery to change their body to match the gender they feel.</a:t>
            </a:r>
            <a:endParaRPr lang="en-US" dirty="0"/>
          </a:p>
        </p:txBody>
      </p:sp>
      <p:sp>
        <p:nvSpPr>
          <p:cNvPr id="9" name="Text Placeholder 4"/>
          <p:cNvSpPr txBox="1">
            <a:spLocks/>
          </p:cNvSpPr>
          <p:nvPr/>
        </p:nvSpPr>
        <p:spPr>
          <a:xfrm>
            <a:off x="641195" y="1219200"/>
            <a:ext cx="3657600" cy="204202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vert="horz" rtlCol="0" anchor="ctr">
            <a:noAutofit/>
          </a:bodyPr>
          <a:lstStyle>
            <a:lvl1pPr marL="0" indent="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Tx/>
              <a:buNone/>
              <a:defRPr kumimoji="0" sz="20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Transgender:</a:t>
            </a:r>
          </a:p>
          <a:p>
            <a:r>
              <a:rPr lang="en-US" b="0" dirty="0" smtClean="0"/>
              <a:t>The body that you were born </a:t>
            </a:r>
            <a:r>
              <a:rPr lang="en-US" dirty="0" smtClean="0"/>
              <a:t>with is different from the gender you feel inside.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32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565150"/>
          </a:xfrm>
        </p:spPr>
        <p:txBody>
          <a:bodyPr/>
          <a:lstStyle/>
          <a:p>
            <a:r>
              <a:rPr lang="en-US" dirty="0" smtClean="0"/>
              <a:t>How should we refer to Bruce now?	</a:t>
            </a:r>
            <a:endParaRPr lang="en-US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706916" y="1143683"/>
            <a:ext cx="7162800" cy="2042028"/>
          </a:xfrm>
        </p:spPr>
        <p:txBody>
          <a:bodyPr/>
          <a:lstStyle/>
          <a:p>
            <a:r>
              <a:rPr lang="en-US" dirty="0" smtClean="0"/>
              <a:t>Bruce wants to be called “She”.</a:t>
            </a:r>
          </a:p>
          <a:p>
            <a:r>
              <a:rPr lang="en-US" dirty="0" smtClean="0"/>
              <a:t>Why?  Because </a:t>
            </a:r>
            <a:r>
              <a:rPr lang="en-US" dirty="0" err="1" smtClean="0"/>
              <a:t>Trangendered</a:t>
            </a:r>
            <a:r>
              <a:rPr lang="en-US" dirty="0" smtClean="0"/>
              <a:t> people want to be called the gender they feel.</a:t>
            </a:r>
          </a:p>
          <a:p>
            <a:endParaRPr lang="en-US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706916" y="3276600"/>
            <a:ext cx="7086600" cy="1143000"/>
          </a:xfrm>
        </p:spPr>
        <p:txBody>
          <a:bodyPr/>
          <a:lstStyle/>
          <a:p>
            <a:r>
              <a:rPr lang="en-US" dirty="0" smtClean="0"/>
              <a:t>When transgendered people are transitioning, it is can be difficult to tell.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88555" y="4642115"/>
            <a:ext cx="7543800" cy="561566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Now what do I do?	</a:t>
            </a:r>
            <a:endParaRPr lang="en-US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783116" y="5426196"/>
            <a:ext cx="7086600" cy="898404"/>
          </a:xfrm>
        </p:spPr>
        <p:txBody>
          <a:bodyPr/>
          <a:lstStyle/>
          <a:p>
            <a:r>
              <a:rPr lang="en-US" dirty="0" smtClean="0"/>
              <a:t>It is easy, just ask in a </a:t>
            </a:r>
            <a:r>
              <a:rPr lang="en-US" dirty="0" err="1" smtClean="0"/>
              <a:t>non-judgemental</a:t>
            </a:r>
            <a:r>
              <a:rPr lang="en-US" dirty="0" smtClean="0"/>
              <a:t> way.  Be friendly and kind.</a:t>
            </a:r>
          </a:p>
        </p:txBody>
      </p:sp>
    </p:spTree>
    <p:extLst>
      <p:ext uri="{BB962C8B-B14F-4D97-AF65-F5344CB8AC3E}">
        <p14:creationId xmlns:p14="http://schemas.microsoft.com/office/powerpoint/2010/main" val="1918947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</a:rPr>
              <a:t>Thoughts. . .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752600"/>
            <a:ext cx="7086600" cy="472135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accent5"/>
                </a:solidFill>
              </a:rPr>
              <a:t>As a heterosexual, how would you feel if you: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>
                <a:solidFill>
                  <a:schemeClr val="accent5"/>
                </a:solidFill>
              </a:rPr>
              <a:t>Had to live a secret life?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>
                <a:solidFill>
                  <a:schemeClr val="accent5"/>
                </a:solidFill>
              </a:rPr>
              <a:t>Had to live in fear of being found out and at the mercy of other people’s prejudice?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>
                <a:solidFill>
                  <a:schemeClr val="accent5"/>
                </a:solidFill>
              </a:rPr>
              <a:t>Had to read in the media that that young people should be protected from learning about your “unsatisfactory” lifestyle?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>
                <a:solidFill>
                  <a:schemeClr val="accent5"/>
                </a:solidFill>
              </a:rPr>
              <a:t>Had to read/listen to people discussing the “causes” of your “problem” behavior and how it could be cured?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>
                <a:solidFill>
                  <a:schemeClr val="accent5"/>
                </a:solidFill>
              </a:rPr>
              <a:t>Could not protest about this for fear of identifying yourself and losing your job or even your children?</a:t>
            </a:r>
          </a:p>
        </p:txBody>
      </p:sp>
    </p:spTree>
    <p:extLst>
      <p:ext uri="{BB962C8B-B14F-4D97-AF65-F5344CB8AC3E}">
        <p14:creationId xmlns:p14="http://schemas.microsoft.com/office/powerpoint/2010/main" val="423309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Jazz </a:t>
            </a:r>
            <a:r>
              <a:rPr lang="en-US" dirty="0" err="1" smtClean="0"/>
              <a:t>Hennings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www.youtube.com/watch?v=wjnqSmmZ05I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20/20 Report 2009</a:t>
            </a:r>
          </a:p>
          <a:p>
            <a:pPr marL="0" indent="0">
              <a:buNone/>
            </a:pPr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www.youtube.com/watch?v=bJw3s85EcxM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1842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if?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b="0" dirty="0"/>
              <a:t> "Gay" The Norm &amp; Being "Straight" Would Be The Minority! [Short Film]</a:t>
            </a:r>
            <a:br>
              <a:rPr lang="en-US" b="0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www.youtube.com/watch?v=CnOJgDW0gPI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506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ages.mic.com/4hpfswwey4kzjtmegat945rcff7jpwgvdmyi5sh02accn8aprqpv5cqwf67mgci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57200"/>
            <a:ext cx="8001000" cy="609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609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6" descr="KStewNylon"/>
          <p:cNvSpPr>
            <a:spLocks noGrp="1" noChangeAspect="1" noChangeArrowheads="1"/>
          </p:cNvSpPr>
          <p:nvPr>
            <p:ph type="title"/>
          </p:nvPr>
        </p:nvSpPr>
        <p:spPr bwMode="auto">
          <a:xfrm>
            <a:off x="1295400" y="4267200"/>
            <a:ext cx="71628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sz="2000" b="1" i="1" dirty="0" smtClean="0"/>
              <a:t>“</a:t>
            </a:r>
            <a:r>
              <a:rPr lang="en-US" sz="2000" b="1" i="1" dirty="0"/>
              <a:t>If you feel like you really want to define yourself, and you have the ability to articulate those parameters and that in itself defines you, then do </a:t>
            </a:r>
            <a:r>
              <a:rPr lang="en-US" sz="2000" b="1" i="1" dirty="0" smtClean="0"/>
              <a:t>it”.</a:t>
            </a:r>
            <a:endParaRPr lang="en-US" sz="2000" b="1" i="1" dirty="0"/>
          </a:p>
        </p:txBody>
      </p:sp>
      <p:pic>
        <p:nvPicPr>
          <p:cNvPr id="2056" name="Picture 8" descr="Kristen Stewart has spoken about her sexuality in an interview. (MARTIN BUREAU/AFP/Getty Images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981074"/>
            <a:ext cx="6096000" cy="3286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4410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62200" y="1115199"/>
            <a:ext cx="58674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accent5"/>
                </a:solidFill>
                <a:latin typeface="+mj-lt"/>
              </a:rPr>
              <a:t>DIVERSITY:</a:t>
            </a:r>
          </a:p>
          <a:p>
            <a:pPr marL="914400" lvl="1" indent="-457200">
              <a:buClr>
                <a:schemeClr val="accent1"/>
              </a:buClr>
              <a:buFont typeface="Courier New" pitchFamily="49" charset="0"/>
              <a:buChar char="o"/>
            </a:pPr>
            <a:r>
              <a:rPr lang="en-US" sz="2400" dirty="0" smtClean="0">
                <a:solidFill>
                  <a:schemeClr val="accent5"/>
                </a:solidFill>
                <a:latin typeface="+mj-lt"/>
              </a:rPr>
              <a:t>Belief that differences among people are accepted and celebrated rather than viewed as sources of separation.</a:t>
            </a:r>
          </a:p>
          <a:p>
            <a:pPr lvl="1">
              <a:buClr>
                <a:schemeClr val="accent1"/>
              </a:buClr>
            </a:pPr>
            <a:endParaRPr lang="en-US" sz="2400" dirty="0">
              <a:solidFill>
                <a:schemeClr val="accent5"/>
              </a:solidFill>
              <a:latin typeface="+mj-lt"/>
            </a:endParaRPr>
          </a:p>
          <a:p>
            <a:pPr>
              <a:buClr>
                <a:schemeClr val="accent1"/>
              </a:buClr>
            </a:pPr>
            <a:r>
              <a:rPr lang="en-US" sz="3000" dirty="0" smtClean="0">
                <a:solidFill>
                  <a:schemeClr val="accent5"/>
                </a:solidFill>
                <a:latin typeface="+mj-lt"/>
              </a:rPr>
              <a:t>INCLUSION:</a:t>
            </a:r>
            <a:endParaRPr lang="en-US" sz="2400" dirty="0">
              <a:solidFill>
                <a:schemeClr val="accent5"/>
              </a:solidFill>
              <a:latin typeface="+mj-lt"/>
            </a:endParaRPr>
          </a:p>
          <a:p>
            <a:pPr marL="914400" lvl="1" indent="-457200">
              <a:buClr>
                <a:schemeClr val="accent1"/>
              </a:buClr>
              <a:buFont typeface="Courier New" pitchFamily="49" charset="0"/>
              <a:buChar char="o"/>
            </a:pPr>
            <a:r>
              <a:rPr lang="en-US" sz="2400" dirty="0" smtClean="0">
                <a:solidFill>
                  <a:schemeClr val="accent5"/>
                </a:solidFill>
                <a:latin typeface="+mj-lt"/>
              </a:rPr>
              <a:t>Belief that everyone, regardless of race, culture, religion, gender, language, disability, sexual orientation, or any other attribute is included as part of the whole.</a:t>
            </a:r>
            <a:endParaRPr lang="en-US" sz="3000" dirty="0" smtClean="0">
              <a:solidFill>
                <a:schemeClr val="accent5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69877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62"/>
          </a:xfrm>
        </p:spPr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</a:rPr>
              <a:t>SEXUAL IDENTITY: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315200" cy="487375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accent5"/>
                </a:solidFill>
              </a:rPr>
              <a:t>All living things appear in nature with a wide range of naturally occurring variations. Humans vary in skin colour, hair color, height, etc.</a:t>
            </a:r>
          </a:p>
          <a:p>
            <a:endParaRPr lang="en-US" dirty="0">
              <a:solidFill>
                <a:schemeClr val="accent5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accent5"/>
                </a:solidFill>
              </a:rPr>
              <a:t>Just as we would expect to see people with red hair, blue eyes, or who are left-handed, it is also normal to expect to see a wide range of diversity with the spectrum of human sexual identity.</a:t>
            </a:r>
            <a:endParaRPr lang="en-US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13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62"/>
          </a:xfrm>
        </p:spPr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</a:rPr>
              <a:t>BIOLOGICAL SEX: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295400"/>
            <a:ext cx="7467600" cy="5334000"/>
          </a:xfrm>
          <a:ln w="38100"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accent5"/>
                </a:solidFill>
              </a:rPr>
              <a:t>Classification based on our anatomy or genetics.</a:t>
            </a:r>
          </a:p>
          <a:p>
            <a:pPr marL="0" indent="0">
              <a:buNone/>
            </a:pPr>
            <a:endParaRPr lang="en-US" dirty="0" smtClean="0">
              <a:solidFill>
                <a:schemeClr val="accent5"/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chemeClr val="accent5"/>
                </a:solidFill>
              </a:rPr>
              <a:t>	</a:t>
            </a:r>
            <a:r>
              <a:rPr lang="en-US" sz="2800" b="1" dirty="0" smtClean="0">
                <a:solidFill>
                  <a:schemeClr val="accent6"/>
                </a:solidFill>
              </a:rPr>
              <a:t>Male</a:t>
            </a:r>
            <a:r>
              <a:rPr lang="en-US" sz="2800" dirty="0">
                <a:solidFill>
                  <a:schemeClr val="accent5"/>
                </a:solidFill>
              </a:rPr>
              <a:t> </a:t>
            </a:r>
            <a:r>
              <a:rPr lang="en-US" sz="2800" dirty="0" smtClean="0">
                <a:solidFill>
                  <a:schemeClr val="accent5"/>
                </a:solidFill>
              </a:rPr>
              <a:t>    </a:t>
            </a:r>
            <a:r>
              <a:rPr lang="en-US" sz="2800" b="1" dirty="0" smtClean="0">
                <a:solidFill>
                  <a:schemeClr val="tx2"/>
                </a:solidFill>
              </a:rPr>
              <a:t>Intersex</a:t>
            </a:r>
            <a:r>
              <a:rPr lang="en-US" sz="2800" b="1" dirty="0">
                <a:solidFill>
                  <a:schemeClr val="tx2"/>
                </a:solidFill>
              </a:rPr>
              <a:t> </a:t>
            </a:r>
            <a:r>
              <a:rPr lang="en-US" sz="2800" dirty="0" smtClean="0">
                <a:solidFill>
                  <a:schemeClr val="accent5"/>
                </a:solidFill>
              </a:rPr>
              <a:t>    </a:t>
            </a:r>
            <a:r>
              <a:rPr lang="en-US" sz="2800" b="1" dirty="0" smtClean="0">
                <a:solidFill>
                  <a:schemeClr val="accent1"/>
                </a:solidFill>
              </a:rPr>
              <a:t>Female</a:t>
            </a:r>
            <a:r>
              <a:rPr lang="en-US" dirty="0" smtClean="0">
                <a:solidFill>
                  <a:schemeClr val="accent5"/>
                </a:solidFill>
              </a:rPr>
              <a:t>	</a:t>
            </a:r>
            <a:endParaRPr lang="en-US" dirty="0">
              <a:solidFill>
                <a:schemeClr val="accent5"/>
              </a:solidFill>
            </a:endParaRPr>
          </a:p>
          <a:p>
            <a:endParaRPr lang="en-US" sz="2800" dirty="0" smtClean="0">
              <a:solidFill>
                <a:schemeClr val="accent5"/>
              </a:solidFill>
            </a:endParaRPr>
          </a:p>
          <a:p>
            <a:pPr lvl="1">
              <a:buFont typeface="Courier New" pitchFamily="49" charset="0"/>
              <a:buChar char="o"/>
            </a:pPr>
            <a:r>
              <a:rPr lang="en-US" sz="2400" dirty="0" smtClean="0">
                <a:solidFill>
                  <a:schemeClr val="accent5"/>
                </a:solidFill>
              </a:rPr>
              <a:t>Biological sex is not always obvious and people can be born with physical characteristics of both sexes. These people are considered </a:t>
            </a:r>
            <a:r>
              <a:rPr lang="en-US" sz="2400" b="1" dirty="0" smtClean="0">
                <a:solidFill>
                  <a:schemeClr val="accent5"/>
                </a:solidFill>
              </a:rPr>
              <a:t>intersex</a:t>
            </a:r>
            <a:r>
              <a:rPr lang="en-US" sz="2400" dirty="0" smtClean="0">
                <a:solidFill>
                  <a:schemeClr val="accent5"/>
                </a:solidFill>
              </a:rPr>
              <a:t>. Intersex conditions are not always visible at birth and may not be noticed until puberty (when hormones produce unexpected changes) or during unrelated medical procedures.</a:t>
            </a:r>
            <a:endParaRPr lang="en-US" sz="24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63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</a:rPr>
              <a:t>IN OTHER WORDS. . .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828800" y="1600200"/>
            <a:ext cx="6096000" cy="487375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600" b="1" dirty="0" smtClean="0">
                <a:solidFill>
                  <a:schemeClr val="accent5"/>
                </a:solidFill>
              </a:rPr>
              <a:t>Sex</a:t>
            </a:r>
            <a:r>
              <a:rPr lang="en-US" sz="3600" dirty="0" smtClean="0">
                <a:solidFill>
                  <a:schemeClr val="accent5"/>
                </a:solidFill>
              </a:rPr>
              <a:t> </a:t>
            </a:r>
            <a:r>
              <a:rPr lang="en-US" sz="2800" dirty="0" smtClean="0">
                <a:solidFill>
                  <a:schemeClr val="accent5"/>
                </a:solidFill>
              </a:rPr>
              <a:t>is what is between your legs.</a:t>
            </a:r>
          </a:p>
          <a:p>
            <a:pPr>
              <a:lnSpc>
                <a:spcPct val="150000"/>
              </a:lnSpc>
            </a:pPr>
            <a:endParaRPr lang="en-US" sz="2800" b="1" dirty="0">
              <a:solidFill>
                <a:schemeClr val="accent5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3600" b="1" dirty="0" smtClean="0">
                <a:solidFill>
                  <a:schemeClr val="accent5"/>
                </a:solidFill>
              </a:rPr>
              <a:t>Gender</a:t>
            </a:r>
            <a:r>
              <a:rPr lang="en-US" sz="2800" dirty="0" smtClean="0">
                <a:solidFill>
                  <a:schemeClr val="accent5"/>
                </a:solidFill>
              </a:rPr>
              <a:t> is what is between your ears.</a:t>
            </a:r>
            <a:endParaRPr lang="en-US" sz="28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7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7467600" cy="838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Why are some people gay or Lesbian? (What does science have to say?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76400"/>
            <a:ext cx="7467600" cy="227406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Genetics-DNA</a:t>
            </a:r>
          </a:p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Hormones-Exposure to hormones in the womb</a:t>
            </a:r>
          </a:p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There are many theories</a:t>
            </a:r>
          </a:p>
          <a:p>
            <a:pPr marL="0" indent="0">
              <a:buNone/>
            </a:pP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One this is for sure, most people don’t wake up in the morning and say to themselves, </a:t>
            </a:r>
            <a:r>
              <a:rPr lang="en-US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“I think I will be gay today”.</a:t>
            </a:r>
            <a:endParaRPr lang="en-US" i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42693" y="4114800"/>
            <a:ext cx="7467600" cy="788166"/>
          </a:xfrm>
          <a:prstGeom prst="rect">
            <a:avLst/>
          </a:prstGeom>
        </p:spPr>
        <p:txBody>
          <a:bodyPr vert="horz" anchor="b">
            <a:normAutofit fontScale="9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7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When did you know what your sexual orientation was?</a:t>
            </a:r>
            <a:endParaRPr lang="en-US" sz="27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33400" y="5195832"/>
            <a:ext cx="7467600" cy="13716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For some it is more complicated</a:t>
            </a:r>
            <a:r>
              <a:rPr lang="en-US" dirty="0" smtClean="0"/>
              <a:t>.</a:t>
            </a:r>
          </a:p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For most it is definitely puberty.</a:t>
            </a:r>
          </a:p>
        </p:txBody>
      </p:sp>
    </p:spTree>
    <p:extLst>
      <p:ext uri="{BB962C8B-B14F-4D97-AF65-F5344CB8AC3E}">
        <p14:creationId xmlns:p14="http://schemas.microsoft.com/office/powerpoint/2010/main" val="1596291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21C1FB17E918F478C930864636D058B" ma:contentTypeVersion="0" ma:contentTypeDescription="Create a new document." ma:contentTypeScope="" ma:versionID="6e06125d0cc52a42e43e08cb7c634201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25AE472-411F-4FBA-8AD9-FD4DF84409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25A5E41B-21BD-4771-A37D-370458921334}">
  <ds:schemaRefs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purl.org/dc/elements/1.1/"/>
    <ds:schemaRef ds:uri="http://schemas.microsoft.com/office/2006/metadata/propertie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15F43BAB-D5F6-4FEA-8CC5-9357866D26D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2175</TotalTime>
  <Words>773</Words>
  <Application>Microsoft Office PowerPoint</Application>
  <PresentationFormat>On-screen Show (4:3)</PresentationFormat>
  <Paragraphs>116</Paragraphs>
  <Slides>27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Oriel</vt:lpstr>
      <vt:lpstr>Gender Fluidity, Sex, Gender and Orientation A new age of acceptance and tolerance</vt:lpstr>
      <vt:lpstr>PowerPoint Presentation</vt:lpstr>
      <vt:lpstr>PowerPoint Presentation</vt:lpstr>
      <vt:lpstr>“If you feel like you really want to define yourself, and you have the ability to articulate those parameters and that in itself defines you, then do it”.</vt:lpstr>
      <vt:lpstr>PowerPoint Presentation</vt:lpstr>
      <vt:lpstr>SEXUAL IDENTITY:</vt:lpstr>
      <vt:lpstr>BIOLOGICAL SEX:</vt:lpstr>
      <vt:lpstr>IN OTHER WORDS. . .</vt:lpstr>
      <vt:lpstr>Why are some people gay or Lesbian? (What does science have to say?</vt:lpstr>
      <vt:lpstr>Gay behaviors observed in 1,500 animal species!  Gender Changing Fish https://www.youtube.com/watch?v=nylM8OUKUC0  Clow Fish https://www.youtube.com/watch?v=2YHB8AWnjwc         </vt:lpstr>
      <vt:lpstr>GENDER IDENTITY IS NOT THE SAME AS SEXUAL ORIENTATION:</vt:lpstr>
      <vt:lpstr>GENDER ROLE:</vt:lpstr>
      <vt:lpstr>TYPES OF GENDER IDENTITY: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SOCIETIES WHO RECOGNIZE MORE THAN 2 GENDERS?</vt:lpstr>
      <vt:lpstr>LGBT, LGBTQ, LGBTTQQI2S</vt:lpstr>
      <vt:lpstr>TYPES OF DISCRIMINATION: HOMOPHOBIA-</vt:lpstr>
      <vt:lpstr>Transgender vs. Transexual</vt:lpstr>
      <vt:lpstr>Transgender vs. Transexual</vt:lpstr>
      <vt:lpstr>How should we refer to Bruce now? </vt:lpstr>
      <vt:lpstr>Thoughts. . .</vt:lpstr>
      <vt:lpstr>PowerPoint Presentation</vt:lpstr>
      <vt:lpstr>What if?   "Gay" The Norm &amp; Being "Straight" Would Be The Minority! [Short Film] </vt:lpstr>
    </vt:vector>
  </TitlesOfParts>
  <Company>Porcupine Health Unit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Marisa Bedard</dc:creator>
  <cp:lastModifiedBy>Daly Dominguez</cp:lastModifiedBy>
  <cp:revision>109</cp:revision>
  <cp:lastPrinted>2011-08-09T17:38:46Z</cp:lastPrinted>
  <dcterms:created xsi:type="dcterms:W3CDTF">2011-08-04T15:13:07Z</dcterms:created>
  <dcterms:modified xsi:type="dcterms:W3CDTF">2016-10-17T20:18:35Z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0x010100421C1FB17E918F478C930864636D058B</vt:lpwstr>
  </property>
</Properties>
</file>